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72" r:id="rId5"/>
    <p:sldId id="275" r:id="rId6"/>
    <p:sldId id="274" r:id="rId7"/>
    <p:sldId id="268" r:id="rId8"/>
    <p:sldId id="270" r:id="rId9"/>
    <p:sldId id="271" r:id="rId10"/>
    <p:sldId id="276" r:id="rId11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662"/>
  </p:normalViewPr>
  <p:slideViewPr>
    <p:cSldViewPr snapToGrid="0" snapToObjects="1">
      <p:cViewPr varScale="1">
        <p:scale>
          <a:sx n="133" d="100"/>
          <a:sy n="133" d="100"/>
        </p:scale>
        <p:origin x="86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1143001"/>
            <a:ext cx="7950200" cy="1965302"/>
          </a:xfrm>
        </p:spPr>
        <p:txBody>
          <a:bodyPr>
            <a:normAutofit/>
          </a:bodyPr>
          <a:lstStyle>
            <a:lvl1pPr algn="l">
              <a:defRPr sz="4400" b="0" i="0">
                <a:solidFill>
                  <a:schemeClr val="bg1"/>
                </a:solidFill>
                <a:latin typeface="GalaxiePolaris-Bold"/>
                <a:cs typeface="GalaxiePolaris-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FAF4C9A-1783-3247-991B-59D0E25F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000" y="4513263"/>
            <a:ext cx="2667000" cy="273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1"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0FF708BF-65F7-5C4E-B3F9-44C5D2307CD8}" type="datetimeFigureOut">
              <a:rPr lang="en-US" altLang="en-US"/>
              <a:pPr>
                <a:defRPr/>
              </a:pPr>
              <a:t>1/31/19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17B5F45-3889-394C-8D74-7967594D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9800" y="4513263"/>
            <a:ext cx="2362200" cy="273050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 b="1" i="0">
                <a:latin typeface="Garamond"/>
                <a:ea typeface="+mn-ea"/>
                <a:cs typeface="Garamond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1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053" y="1143001"/>
            <a:ext cx="7930147" cy="1771649"/>
          </a:xfrm>
        </p:spPr>
        <p:txBody>
          <a:bodyPr>
            <a:normAutofit/>
          </a:bodyPr>
          <a:lstStyle>
            <a:lvl1pPr algn="l">
              <a:defRPr sz="4400" b="0" i="0">
                <a:solidFill>
                  <a:schemeClr val="bg1"/>
                </a:solidFill>
                <a:latin typeface="GalaxiePolaris-Bold"/>
                <a:cs typeface="GalaxiePolaris-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3953E9E-8260-F94F-82D6-DCEC45A9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4350" y="4503738"/>
            <a:ext cx="2667000" cy="273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1"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E6E7DD7F-D360-F643-B75A-232CFDEBF1CF}" type="datetimeFigureOut">
              <a:rPr lang="en-US" altLang="en-US"/>
              <a:pPr>
                <a:defRPr/>
              </a:pPr>
              <a:t>1/31/19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08AD463-87D5-0149-9DFF-30592276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86150" y="4503738"/>
            <a:ext cx="2362200" cy="273050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 b="1" i="0">
                <a:latin typeface="Garamond"/>
                <a:ea typeface="+mn-ea"/>
                <a:cs typeface="Garamond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63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E758C0-26E8-964D-8547-9050C3BD9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C7D53E-0CF1-7D4C-92D7-E012AC7118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36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AF9663A-E587-2E48-B208-D9FCF70B73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A2D2C-202D-F744-A0ED-FA8304C502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130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D2FD2A2-A3F5-0B48-AD51-5482AE8A93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94D011-9EEC-1542-98D2-D8BCF5722C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105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E4C7A20-CA55-654C-80C1-58C15301F3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0AA105-4B15-8F4E-887C-77D633EE8C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473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66C0E87-7C0F-484B-8743-6A9F0E732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5D441C-8207-E949-99F6-C0FCCBD7E3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030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20" y="1113326"/>
            <a:ext cx="3008313" cy="60010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13326"/>
            <a:ext cx="5111750" cy="34812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711819"/>
            <a:ext cx="3008313" cy="28828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0A21B3D-05CE-8E4C-A886-833D094BD7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79220-FF8C-864F-BF3E-21F0F6DD1E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393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2826"/>
            <a:ext cx="5486400" cy="33801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00869" y="910062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350338"/>
            <a:ext cx="5486400" cy="4397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6EB612-7985-004B-B2AD-E49A179D9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1C960-4119-B843-A3DD-FB22926CA3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9371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8D9EF78-7A8B-EC49-8AC3-9EBAC2E68CC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28600" y="206375"/>
            <a:ext cx="67056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Slide Header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0E02F06-1AD5-5B49-AE2C-782AA6F5FC3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085850"/>
            <a:ext cx="82296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6DDE7-83DB-A243-BE30-9079AA78A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05600" y="4846638"/>
            <a:ext cx="2133600" cy="1825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98989"/>
                </a:solidFill>
                <a:latin typeface="GalaxiePolaris-Book" charset="0"/>
              </a:defRPr>
            </a:lvl1pPr>
          </a:lstStyle>
          <a:p>
            <a:pPr>
              <a:defRPr/>
            </a:pPr>
            <a:fld id="{6067BA4C-5907-1549-ACBF-99D9DE7416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GalaxiePolaris-Bold"/>
          <a:ea typeface="ＭＳ Ｐゴシック" charset="0"/>
          <a:cs typeface="GalaxiePolaris-Bold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alaxiePolaris-Bold" charset="0"/>
          <a:ea typeface="ＭＳ Ｐゴシック" charset="0"/>
          <a:cs typeface="GalaxiePolaris-Bold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alaxiePolaris-Bold" charset="0"/>
          <a:ea typeface="ＭＳ Ｐゴシック" charset="0"/>
          <a:cs typeface="GalaxiePolaris-Bold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alaxiePolaris-Bold" charset="0"/>
          <a:ea typeface="ＭＳ Ｐゴシック" charset="0"/>
          <a:cs typeface="GalaxiePolaris-Bold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alaxiePolaris-Bold" charset="0"/>
          <a:ea typeface="ＭＳ Ｐゴシック" charset="0"/>
          <a:cs typeface="GalaxiePolaris-Bold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alaxiePolaris-Bold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alaxiePolaris-Bold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alaxiePolaris-Bold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alaxiePolaris-Bold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laxiePolaris-Medium"/>
          <a:ea typeface="ＭＳ Ｐゴシック" charset="0"/>
          <a:cs typeface="GalaxiePolaris-Medium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GalaxiePolaris-Medium"/>
          <a:ea typeface="ＭＳ Ｐゴシック" charset="0"/>
          <a:cs typeface="GalaxiePolaris-Medium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laxiePolaris-Medium"/>
          <a:ea typeface="ＭＳ Ｐゴシック" charset="0"/>
          <a:cs typeface="GalaxiePolaris-Medium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GalaxiePolaris-Medium"/>
          <a:ea typeface="ＭＳ Ｐゴシック" charset="0"/>
          <a:cs typeface="GalaxiePolaris-Medium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GalaxiePolaris-Medium"/>
          <a:ea typeface="ＭＳ Ｐゴシック" charset="0"/>
          <a:cs typeface="GalaxiePolaris-Medium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EF5DE059-4D7E-D44F-A518-0D72AFA08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1143000"/>
            <a:ext cx="7107238" cy="1965325"/>
          </a:xfrm>
        </p:spPr>
        <p:txBody>
          <a:bodyPr/>
          <a:lstStyle/>
          <a:p>
            <a:pPr eaLnBrk="1" hangingPunct="1"/>
            <a:r>
              <a:rPr lang="en-US" altLang="en-US">
                <a:latin typeface="GalaxiePolaris-Bold" charset="0"/>
                <a:ea typeface="ＭＳ Ｐゴシック" panose="020B0600070205080204" pitchFamily="34" charset="-128"/>
                <a:cs typeface="GalaxiePolaris-Bold" charset="0"/>
              </a:rPr>
              <a:t>Object Oriented Programming in Python</a:t>
            </a:r>
          </a:p>
        </p:txBody>
      </p:sp>
      <p:sp>
        <p:nvSpPr>
          <p:cNvPr id="11266" name="TextBox 2">
            <a:extLst>
              <a:ext uri="{FF2B5EF4-FFF2-40B4-BE49-F238E27FC236}">
                <a16:creationId xmlns:a16="http://schemas.microsoft.com/office/drawing/2014/main" id="{BC9F7D66-63AC-FD4B-A2AB-0C91E7B54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3108325"/>
            <a:ext cx="17716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alibri" panose="020F0502020204030204" pitchFamily="34" charset="0"/>
              </a:rPr>
              <a:t>Clay Elmore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alibri" panose="020F0502020204030204" pitchFamily="34" charset="0"/>
              </a:rPr>
              <a:t>February 1, 2019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3EC76AC0-09B3-FD49-9CCD-59E22FAD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13" y="606425"/>
            <a:ext cx="8769350" cy="1414463"/>
          </a:xfrm>
        </p:spPr>
        <p:txBody>
          <a:bodyPr/>
          <a:lstStyle/>
          <a:p>
            <a:pPr algn="ctr"/>
            <a:r>
              <a:rPr lang="en-US" altLang="en-US" sz="4000">
                <a:solidFill>
                  <a:srgbClr val="0C223F"/>
                </a:solidFill>
                <a:latin typeface="GalaxiePolaris-Bold" charset="0"/>
                <a:ea typeface="ＭＳ Ｐゴシック" panose="020B0600070205080204" pitchFamily="34" charset="-128"/>
                <a:cs typeface="GalaxiePolaris-Bold" charset="0"/>
              </a:rPr>
              <a:t>Questions Before Moving to Jupyter</a:t>
            </a:r>
          </a:p>
        </p:txBody>
      </p:sp>
      <p:sp>
        <p:nvSpPr>
          <p:cNvPr id="20482" name="TextBox 2">
            <a:extLst>
              <a:ext uri="{FF2B5EF4-FFF2-40B4-BE49-F238E27FC236}">
                <a16:creationId xmlns:a16="http://schemas.microsoft.com/office/drawing/2014/main" id="{D45AE019-E2EF-3D4D-962B-D58EE24E1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2988" y="1089025"/>
            <a:ext cx="1716087" cy="40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800">
                <a:latin typeface="Calibri" panose="020F0502020204030204" pitchFamily="34" charset="0"/>
              </a:rPr>
              <a:t>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>
            <a:extLst>
              <a:ext uri="{FF2B5EF4-FFF2-40B4-BE49-F238E27FC236}">
                <a16:creationId xmlns:a16="http://schemas.microsoft.com/office/drawing/2014/main" id="{2235F2C7-5473-3340-9B60-89F944B34C1D}"/>
              </a:ext>
            </a:extLst>
          </p:cNvPr>
          <p:cNvSpPr txBox="1">
            <a:spLocks/>
          </p:cNvSpPr>
          <p:nvPr/>
        </p:nvSpPr>
        <p:spPr bwMode="auto">
          <a:xfrm>
            <a:off x="390525" y="85725"/>
            <a:ext cx="69342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rgbClr val="0C223F"/>
                </a:solidFill>
                <a:latin typeface="GalaxiePolaris-Bold" charset="0"/>
              </a:rPr>
              <a:t>Procedure Oriented Programming</a:t>
            </a:r>
          </a:p>
        </p:txBody>
      </p:sp>
      <p:sp>
        <p:nvSpPr>
          <p:cNvPr id="12290" name="Content Placeholder 2">
            <a:extLst>
              <a:ext uri="{FF2B5EF4-FFF2-40B4-BE49-F238E27FC236}">
                <a16:creationId xmlns:a16="http://schemas.microsoft.com/office/drawing/2014/main" id="{A4EC1D7E-EEB3-E244-96F4-F1FB0A37663D}"/>
              </a:ext>
            </a:extLst>
          </p:cNvPr>
          <p:cNvSpPr txBox="1">
            <a:spLocks/>
          </p:cNvSpPr>
          <p:nvPr/>
        </p:nvSpPr>
        <p:spPr bwMode="auto">
          <a:xfrm>
            <a:off x="390525" y="1144588"/>
            <a:ext cx="52578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defRPr>
            </a:lvl9pPr>
          </a:lstStyle>
          <a:p>
            <a:r>
              <a:rPr lang="en-US" altLang="en-US" sz="2400">
                <a:solidFill>
                  <a:srgbClr val="0C223F"/>
                </a:solidFill>
              </a:rPr>
              <a:t>“Traditional Programming”</a:t>
            </a:r>
          </a:p>
          <a:p>
            <a:r>
              <a:rPr lang="en-US" altLang="en-US" sz="2400">
                <a:solidFill>
                  <a:srgbClr val="0C223F"/>
                </a:solidFill>
              </a:rPr>
              <a:t>Code manipulates existing data</a:t>
            </a:r>
          </a:p>
          <a:p>
            <a:r>
              <a:rPr lang="en-US" altLang="en-US" sz="2400">
                <a:solidFill>
                  <a:srgbClr val="0C223F"/>
                </a:solidFill>
              </a:rPr>
              <a:t>Data and actions are inherently separate</a:t>
            </a:r>
          </a:p>
          <a:p>
            <a:r>
              <a:rPr lang="en-US" altLang="en-US" sz="2400">
                <a:solidFill>
                  <a:srgbClr val="0C223F"/>
                </a:solidFill>
              </a:rPr>
              <a:t>“Routines” (functions) determine the program</a:t>
            </a:r>
          </a:p>
          <a:p>
            <a:r>
              <a:rPr lang="en-US" altLang="en-US" sz="2400">
                <a:solidFill>
                  <a:srgbClr val="0C223F"/>
                </a:solidFill>
              </a:rPr>
              <a:t>C, Fortran are perfect examples</a:t>
            </a:r>
          </a:p>
        </p:txBody>
      </p:sp>
      <p:pic>
        <p:nvPicPr>
          <p:cNvPr id="12291" name="Picture 5">
            <a:extLst>
              <a:ext uri="{FF2B5EF4-FFF2-40B4-BE49-F238E27FC236}">
                <a16:creationId xmlns:a16="http://schemas.microsoft.com/office/drawing/2014/main" id="{36E49866-8400-CB4A-A7CA-9076B6954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6" r="50000"/>
          <a:stretch>
            <a:fillRect/>
          </a:stretch>
        </p:blipFill>
        <p:spPr bwMode="auto">
          <a:xfrm>
            <a:off x="5715000" y="1330325"/>
            <a:ext cx="3352800" cy="275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>
            <a:extLst>
              <a:ext uri="{FF2B5EF4-FFF2-40B4-BE49-F238E27FC236}">
                <a16:creationId xmlns:a16="http://schemas.microsoft.com/office/drawing/2014/main" id="{CB04366A-AD57-B74F-AB2A-A01947238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C223F"/>
                </a:solidFill>
                <a:latin typeface="GalaxiePolaris-Bold" charset="0"/>
                <a:ea typeface="ＭＳ Ｐゴシック" panose="020B0600070205080204" pitchFamily="34" charset="-128"/>
                <a:cs typeface="GalaxiePolaris-Bold" charset="0"/>
              </a:rPr>
              <a:t>POP Example</a:t>
            </a:r>
            <a:endParaRPr lang="en-US" altLang="en-US">
              <a:latin typeface="GalaxiePolaris-Bold" charset="0"/>
              <a:ea typeface="ＭＳ Ｐゴシック" panose="020B0600070205080204" pitchFamily="34" charset="-128"/>
              <a:cs typeface="GalaxiePolaris-Bold" charset="0"/>
            </a:endParaRPr>
          </a:p>
        </p:txBody>
      </p:sp>
      <p:pic>
        <p:nvPicPr>
          <p:cNvPr id="13314" name="Picture 3">
            <a:extLst>
              <a:ext uri="{FF2B5EF4-FFF2-40B4-BE49-F238E27FC236}">
                <a16:creationId xmlns:a16="http://schemas.microsoft.com/office/drawing/2014/main" id="{3E694E4B-96FD-B34C-A407-C0FDCF6FE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3" y="1020763"/>
            <a:ext cx="6035675" cy="290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4">
            <a:extLst>
              <a:ext uri="{FF2B5EF4-FFF2-40B4-BE49-F238E27FC236}">
                <a16:creationId xmlns:a16="http://schemas.microsoft.com/office/drawing/2014/main" id="{EBECC407-9656-364B-B049-BD09ED7D4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4041775"/>
            <a:ext cx="510857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34C515C6-CC51-C54D-988D-D6A3C5406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" y="96838"/>
            <a:ext cx="5200650" cy="585787"/>
          </a:xfrm>
        </p:spPr>
        <p:txBody>
          <a:bodyPr/>
          <a:lstStyle/>
          <a:p>
            <a:r>
              <a:rPr lang="en-US" altLang="en-US" sz="2800">
                <a:solidFill>
                  <a:srgbClr val="0C223F"/>
                </a:solidFill>
                <a:latin typeface="GalaxiePolaris-Bold" charset="0"/>
                <a:ea typeface="ＭＳ Ｐゴシック" panose="020B0600070205080204" pitchFamily="34" charset="-128"/>
                <a:cs typeface="GalaxiePolaris-Bold" charset="0"/>
              </a:rPr>
              <a:t>Object Oriented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5248E-F9C9-D14F-9895-D53A35745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13" y="1473200"/>
            <a:ext cx="4156075" cy="2790825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400" dirty="0">
                <a:solidFill>
                  <a:srgbClr val="0C223F"/>
                </a:solidFill>
              </a:rPr>
              <a:t>Data and actions inherently coupled</a:t>
            </a:r>
          </a:p>
          <a:p>
            <a:pPr>
              <a:defRPr/>
            </a:pPr>
            <a:r>
              <a:rPr lang="en-US" sz="2400" dirty="0">
                <a:solidFill>
                  <a:srgbClr val="0C223F"/>
                </a:solidFill>
              </a:rPr>
              <a:t>Main Concepts:</a:t>
            </a:r>
          </a:p>
          <a:p>
            <a:pPr lvl="1">
              <a:defRPr/>
            </a:pPr>
            <a:r>
              <a:rPr lang="en-US" sz="1800" dirty="0">
                <a:solidFill>
                  <a:srgbClr val="0C223F"/>
                </a:solidFill>
              </a:rPr>
              <a:t>Data Specification (Encapsulation)</a:t>
            </a:r>
          </a:p>
          <a:p>
            <a:pPr lvl="1">
              <a:defRPr/>
            </a:pPr>
            <a:r>
              <a:rPr lang="en-US" sz="1800" dirty="0">
                <a:solidFill>
                  <a:srgbClr val="0C223F"/>
                </a:solidFill>
              </a:rPr>
              <a:t>Object Relationships (Inheritance)</a:t>
            </a:r>
          </a:p>
          <a:p>
            <a:pPr lvl="1">
              <a:defRPr/>
            </a:pPr>
            <a:r>
              <a:rPr lang="en-US" sz="1800" dirty="0">
                <a:solidFill>
                  <a:srgbClr val="0C223F"/>
                </a:solidFill>
              </a:rPr>
              <a:t>Action Flexibility (Polymorphism)</a:t>
            </a:r>
          </a:p>
          <a:p>
            <a:pPr>
              <a:defRPr/>
            </a:pPr>
            <a:r>
              <a:rPr lang="en-US" sz="2400" dirty="0">
                <a:solidFill>
                  <a:srgbClr val="0C223F"/>
                </a:solidFill>
              </a:rPr>
              <a:t>Python, Java, C++, C Sharp are great OOP examples</a:t>
            </a: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FF42B5B3-0C0D-D145-8FFD-E86C63558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4"/>
          <a:stretch>
            <a:fillRect/>
          </a:stretch>
        </p:blipFill>
        <p:spPr bwMode="auto">
          <a:xfrm>
            <a:off x="5154613" y="857250"/>
            <a:ext cx="3594100" cy="386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4B7A36-07D6-2F4D-B077-286380A62CF5}"/>
              </a:ext>
            </a:extLst>
          </p:cNvPr>
          <p:cNvSpPr/>
          <p:nvPr/>
        </p:nvSpPr>
        <p:spPr>
          <a:xfrm>
            <a:off x="185738" y="4816475"/>
            <a:ext cx="3600450" cy="1968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675" dirty="0"/>
              <a:t>Source: https://</a:t>
            </a:r>
            <a:r>
              <a:rPr lang="en-US" sz="675" dirty="0" err="1"/>
              <a:t>www.quora.com</a:t>
            </a:r>
            <a:r>
              <a:rPr lang="en-US" sz="675" dirty="0"/>
              <a:t>/What-are-the-three-principles-of-object-oriented-programming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12EC543C-6171-7243-9FF2-78371F90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0"/>
            <a:ext cx="5200650" cy="857250"/>
          </a:xfrm>
        </p:spPr>
        <p:txBody>
          <a:bodyPr/>
          <a:lstStyle/>
          <a:p>
            <a:r>
              <a:rPr lang="en-US" altLang="en-US" sz="2800">
                <a:solidFill>
                  <a:srgbClr val="0C223F"/>
                </a:solidFill>
                <a:latin typeface="GalaxiePolaris-Bold" charset="0"/>
                <a:ea typeface="ＭＳ Ｐゴシック" panose="020B0600070205080204" pitchFamily="34" charset="-128"/>
                <a:cs typeface="GalaxiePolaris-Bold" charset="0"/>
              </a:rPr>
              <a:t>Simple Python OOP Example</a:t>
            </a:r>
          </a:p>
        </p:txBody>
      </p:sp>
      <p:pic>
        <p:nvPicPr>
          <p:cNvPr id="16386" name="Picture 3">
            <a:extLst>
              <a:ext uri="{FF2B5EF4-FFF2-40B4-BE49-F238E27FC236}">
                <a16:creationId xmlns:a16="http://schemas.microsoft.com/office/drawing/2014/main" id="{8066AE9F-8707-6944-B4B4-1872607D1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865188"/>
            <a:ext cx="4810125" cy="331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5">
            <a:extLst>
              <a:ext uri="{FF2B5EF4-FFF2-40B4-BE49-F238E27FC236}">
                <a16:creationId xmlns:a16="http://schemas.microsoft.com/office/drawing/2014/main" id="{1C96B9B0-60DA-8F4C-87E3-F9C6972E8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4324350"/>
            <a:ext cx="384810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C59B5AE2-FD5E-AC46-9BD6-3E5C5EB7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0"/>
            <a:ext cx="5200650" cy="857250"/>
          </a:xfrm>
        </p:spPr>
        <p:txBody>
          <a:bodyPr/>
          <a:lstStyle/>
          <a:p>
            <a:r>
              <a:rPr lang="en-US" altLang="en-US" sz="2800">
                <a:solidFill>
                  <a:srgbClr val="0C223F"/>
                </a:solidFill>
                <a:latin typeface="GalaxiePolaris-Bold" charset="0"/>
                <a:ea typeface="ＭＳ Ｐゴシック" panose="020B0600070205080204" pitchFamily="34" charset="-128"/>
                <a:cs typeface="GalaxiePolaris-Bold" charset="0"/>
              </a:rPr>
              <a:t>Comparison</a:t>
            </a:r>
          </a:p>
        </p:txBody>
      </p:sp>
      <p:pic>
        <p:nvPicPr>
          <p:cNvPr id="15362" name="Picture 3">
            <a:extLst>
              <a:ext uri="{FF2B5EF4-FFF2-40B4-BE49-F238E27FC236}">
                <a16:creationId xmlns:a16="http://schemas.microsoft.com/office/drawing/2014/main" id="{47225788-1213-8A4A-B88E-6DDB1C60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4" r="-2"/>
          <a:stretch>
            <a:fillRect/>
          </a:stretch>
        </p:blipFill>
        <p:spPr bwMode="auto">
          <a:xfrm>
            <a:off x="757238" y="954088"/>
            <a:ext cx="76295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4C2C5908-7C59-8D4B-9A67-AC7BB0EF3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0"/>
            <a:ext cx="5200650" cy="857250"/>
          </a:xfrm>
        </p:spPr>
        <p:txBody>
          <a:bodyPr/>
          <a:lstStyle/>
          <a:p>
            <a:r>
              <a:rPr lang="en-US" altLang="en-US" sz="2800">
                <a:solidFill>
                  <a:srgbClr val="0C223F"/>
                </a:solidFill>
                <a:latin typeface="GalaxiePolaris-Bold" charset="0"/>
                <a:ea typeface="ＭＳ Ｐゴシック" panose="020B0600070205080204" pitchFamily="34" charset="-128"/>
                <a:cs typeface="GalaxiePolaris-Bold" charset="0"/>
              </a:rPr>
              <a:t>Reasons to use OOP</a:t>
            </a: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E1D3DFE0-22A0-124E-8996-7591951F2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463" y="968375"/>
            <a:ext cx="6099175" cy="3314700"/>
          </a:xfrm>
        </p:spPr>
        <p:txBody>
          <a:bodyPr/>
          <a:lstStyle/>
          <a:p>
            <a:r>
              <a:rPr lang="en-US" altLang="en-US" sz="2400" dirty="0">
                <a:solidFill>
                  <a:srgbClr val="0C223F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rPr>
              <a:t>Code is EXTREMELY reusable</a:t>
            </a:r>
          </a:p>
          <a:p>
            <a:pPr lvl="1"/>
            <a:r>
              <a:rPr lang="en-US" altLang="en-US" sz="2000" dirty="0">
                <a:solidFill>
                  <a:srgbClr val="0C223F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rPr>
              <a:t>Large scale development is much easier</a:t>
            </a:r>
          </a:p>
          <a:p>
            <a:r>
              <a:rPr lang="en-US" altLang="en-US" sz="2400" dirty="0">
                <a:solidFill>
                  <a:srgbClr val="0C223F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rPr>
              <a:t>Code is generally more robust in OOP vs POP</a:t>
            </a:r>
          </a:p>
          <a:p>
            <a:r>
              <a:rPr lang="en-US" altLang="en-US" sz="2400" dirty="0">
                <a:solidFill>
                  <a:srgbClr val="0C223F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rPr>
              <a:t>Parallelizing </a:t>
            </a:r>
            <a:r>
              <a:rPr lang="en-US" altLang="en-US" sz="2400" b="1" dirty="0">
                <a:solidFill>
                  <a:srgbClr val="0C223F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rPr>
              <a:t>tasks</a:t>
            </a:r>
            <a:r>
              <a:rPr lang="en-US" altLang="en-US" sz="2400" dirty="0">
                <a:solidFill>
                  <a:srgbClr val="0C223F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rPr>
              <a:t> is easy</a:t>
            </a:r>
          </a:p>
          <a:p>
            <a:r>
              <a:rPr lang="en-US" altLang="en-US" sz="2400" dirty="0">
                <a:solidFill>
                  <a:srgbClr val="0C223F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rPr>
              <a:t>GitHub community loves you</a:t>
            </a:r>
          </a:p>
          <a:p>
            <a:endParaRPr lang="en-US" altLang="en-US" sz="2400" dirty="0">
              <a:solidFill>
                <a:srgbClr val="0C223F"/>
              </a:solidFill>
              <a:latin typeface="GalaxiePolaris-Medium" charset="0"/>
              <a:ea typeface="ＭＳ Ｐゴシック" panose="020B0600070205080204" pitchFamily="34" charset="-128"/>
              <a:cs typeface="GalaxiePolaris-Medium" charset="0"/>
            </a:endParaRP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id="{06076B37-44B1-7D4A-A87F-E17C638A9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349" y="85891"/>
            <a:ext cx="520368" cy="520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252D97-A335-244A-A7FE-2A670045F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50" y="3279775"/>
            <a:ext cx="1625600" cy="1625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83F0C51F-81A6-784D-A0C9-623527E4D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88" y="0"/>
            <a:ext cx="5200650" cy="857250"/>
          </a:xfrm>
        </p:spPr>
        <p:txBody>
          <a:bodyPr/>
          <a:lstStyle/>
          <a:p>
            <a:r>
              <a:rPr lang="en-US" altLang="en-US" sz="2800">
                <a:solidFill>
                  <a:srgbClr val="0C223F"/>
                </a:solidFill>
                <a:latin typeface="GalaxiePolaris-Bold" charset="0"/>
                <a:ea typeface="ＭＳ Ｐゴシック" panose="020B0600070205080204" pitchFamily="34" charset="-128"/>
                <a:cs typeface="GalaxiePolaris-Bold" charset="0"/>
              </a:rPr>
              <a:t>Downfalls of OOP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189A6143-A239-4E47-99A5-ADD7A605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600" y="857250"/>
            <a:ext cx="7416800" cy="3314700"/>
          </a:xfrm>
        </p:spPr>
        <p:txBody>
          <a:bodyPr/>
          <a:lstStyle/>
          <a:p>
            <a:r>
              <a:rPr lang="en-US" altLang="en-US" sz="2400" dirty="0">
                <a:solidFill>
                  <a:srgbClr val="0C223F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rPr>
              <a:t>Harder to write extremely fast OOP for mathematics</a:t>
            </a:r>
          </a:p>
          <a:p>
            <a:pPr lvl="1"/>
            <a:r>
              <a:rPr lang="en-US" altLang="en-US" sz="1800" dirty="0">
                <a:solidFill>
                  <a:srgbClr val="0C223F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rPr>
              <a:t>C and Fortran run the HPC world</a:t>
            </a:r>
          </a:p>
          <a:p>
            <a:pPr lvl="1"/>
            <a:r>
              <a:rPr lang="en-US" altLang="en-US" sz="1800" dirty="0">
                <a:solidFill>
                  <a:srgbClr val="0C223F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rPr>
              <a:t>This is starting to change with things like TensorFlow</a:t>
            </a:r>
          </a:p>
          <a:p>
            <a:r>
              <a:rPr lang="en-US" altLang="en-US" sz="2400" dirty="0">
                <a:solidFill>
                  <a:srgbClr val="0C223F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rPr>
              <a:t>Non-optimized OOP can use a lot of memory</a:t>
            </a:r>
          </a:p>
          <a:p>
            <a:pPr lvl="1"/>
            <a:r>
              <a:rPr lang="en-US" altLang="en-US" sz="1800" dirty="0">
                <a:solidFill>
                  <a:srgbClr val="0C223F"/>
                </a:solidFill>
                <a:latin typeface="GalaxiePolaris-Medium" charset="0"/>
                <a:ea typeface="ＭＳ Ｐゴシック" panose="020B0600070205080204" pitchFamily="34" charset="-128"/>
                <a:cs typeface="GalaxiePolaris-Medium" charset="0"/>
              </a:rPr>
              <a:t>Always try to use “commercial” grade objects (NumPy, Pandas, etc.)</a:t>
            </a:r>
          </a:p>
          <a:p>
            <a:endParaRPr lang="en-US" altLang="en-US" sz="2400" dirty="0">
              <a:solidFill>
                <a:srgbClr val="0C223F"/>
              </a:solidFill>
              <a:latin typeface="GalaxiePolaris-Medium" charset="0"/>
              <a:ea typeface="ＭＳ Ｐゴシック" panose="020B0600070205080204" pitchFamily="34" charset="-128"/>
              <a:cs typeface="GalaxiePolaris-Medium" charset="0"/>
            </a:endParaRPr>
          </a:p>
        </p:txBody>
      </p:sp>
      <p:pic>
        <p:nvPicPr>
          <p:cNvPr id="18435" name="Picture 1">
            <a:extLst>
              <a:ext uri="{FF2B5EF4-FFF2-40B4-BE49-F238E27FC236}">
                <a16:creationId xmlns:a16="http://schemas.microsoft.com/office/drawing/2014/main" id="{7ABAB6DB-7516-E840-B67A-A0648108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582" y="194210"/>
            <a:ext cx="438719" cy="4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03AFE86-F4EE-4D44-ADC9-BAF6B3E3C05B}"/>
              </a:ext>
            </a:extLst>
          </p:cNvPr>
          <p:cNvGrpSpPr/>
          <p:nvPr/>
        </p:nvGrpSpPr>
        <p:grpSpPr>
          <a:xfrm>
            <a:off x="1886552" y="2829828"/>
            <a:ext cx="5380522" cy="2106176"/>
            <a:chOff x="2589197" y="2743203"/>
            <a:chExt cx="5582652" cy="21608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7EFA40-1415-994B-896F-D15823C39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260"/>
            <a:stretch/>
          </p:blipFill>
          <p:spPr>
            <a:xfrm>
              <a:off x="2789145" y="3052381"/>
              <a:ext cx="5156386" cy="1563249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9AD2B5E-4D74-114E-8887-DCA66C379CD3}"/>
                </a:ext>
              </a:extLst>
            </p:cNvPr>
            <p:cNvSpPr/>
            <p:nvPr/>
          </p:nvSpPr>
          <p:spPr>
            <a:xfrm>
              <a:off x="2589197" y="2743203"/>
              <a:ext cx="5582652" cy="2160872"/>
            </a:xfrm>
            <a:prstGeom prst="ellipse">
              <a:avLst/>
            </a:prstGeom>
            <a:noFill/>
            <a:ln w="3175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C1333D27-6E03-0848-8376-73E78A820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3" y="0"/>
            <a:ext cx="5200650" cy="857250"/>
          </a:xfrm>
        </p:spPr>
        <p:txBody>
          <a:bodyPr/>
          <a:lstStyle/>
          <a:p>
            <a:r>
              <a:rPr lang="en-US" altLang="en-US" sz="2400">
                <a:solidFill>
                  <a:srgbClr val="0C223F"/>
                </a:solidFill>
                <a:latin typeface="GalaxiePolaris-Bold" charset="0"/>
                <a:ea typeface="ＭＳ Ｐゴシック" panose="020B0600070205080204" pitchFamily="34" charset="-128"/>
                <a:cs typeface="GalaxiePolaris-Bold" charset="0"/>
              </a:rPr>
              <a:t>Recommendations of </a:t>
            </a:r>
            <a:r>
              <a:rPr lang="en-US" altLang="en-US" sz="2800">
                <a:solidFill>
                  <a:srgbClr val="0C223F"/>
                </a:solidFill>
                <a:latin typeface="GalaxiePolaris-Bold" charset="0"/>
                <a:ea typeface="ＭＳ Ｐゴシック" panose="020B0600070205080204" pitchFamily="34" charset="-128"/>
                <a:cs typeface="GalaxiePolaris-Bold" charset="0"/>
              </a:rPr>
              <a:t>IDE’s</a:t>
            </a:r>
            <a:r>
              <a:rPr lang="en-US" altLang="en-US" sz="2400">
                <a:solidFill>
                  <a:srgbClr val="0C223F"/>
                </a:solidFill>
                <a:latin typeface="GalaxiePolaris-Bold" charset="0"/>
                <a:ea typeface="ＭＳ Ｐゴシック" panose="020B0600070205080204" pitchFamily="34" charset="-128"/>
                <a:cs typeface="GalaxiePolaris-Bold" charset="0"/>
              </a:rPr>
              <a:t> for OOP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87A07C-7D58-E242-B0FA-DBAC996957C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6213" y="857250"/>
          <a:ext cx="8756031" cy="4042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333">
                  <a:extLst>
                    <a:ext uri="{9D8B030D-6E8A-4147-A177-3AD203B41FA5}">
                      <a16:colId xmlns:a16="http://schemas.microsoft.com/office/drawing/2014/main" val="272961604"/>
                    </a:ext>
                  </a:extLst>
                </a:gridCol>
                <a:gridCol w="2177163">
                  <a:extLst>
                    <a:ext uri="{9D8B030D-6E8A-4147-A177-3AD203B41FA5}">
                      <a16:colId xmlns:a16="http://schemas.microsoft.com/office/drawing/2014/main" val="824399080"/>
                    </a:ext>
                  </a:extLst>
                </a:gridCol>
                <a:gridCol w="2820203">
                  <a:extLst>
                    <a:ext uri="{9D8B030D-6E8A-4147-A177-3AD203B41FA5}">
                      <a16:colId xmlns:a16="http://schemas.microsoft.com/office/drawing/2014/main" val="2263373769"/>
                    </a:ext>
                  </a:extLst>
                </a:gridCol>
                <a:gridCol w="3022332">
                  <a:extLst>
                    <a:ext uri="{9D8B030D-6E8A-4147-A177-3AD203B41FA5}">
                      <a16:colId xmlns:a16="http://schemas.microsoft.com/office/drawing/2014/main" val="3237726982"/>
                    </a:ext>
                  </a:extLst>
                </a:gridCol>
              </a:tblGrid>
              <a:tr h="461042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Spyder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Sublime Text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PyCharm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95157155"/>
                  </a:ext>
                </a:extLst>
              </a:tr>
              <a:tr h="179048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highlight>
                            <a:srgbClr val="00FF00"/>
                          </a:highlight>
                        </a:rPr>
                        <a:t>Pros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.AppleSystemUIFont"/>
                        <a:buChar char="+"/>
                      </a:pPr>
                      <a:r>
                        <a:rPr lang="en-US" sz="1800" dirty="0"/>
                        <a:t>Easy to learn</a:t>
                      </a:r>
                    </a:p>
                    <a:p>
                      <a:pPr marL="285750" indent="-285750">
                        <a:buFont typeface=".AppleSystemUIFont"/>
                        <a:buChar char="+"/>
                      </a:pPr>
                      <a:r>
                        <a:rPr lang="en-US" sz="1800" dirty="0"/>
                        <a:t>Works out of the box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.AppleSystemUIFont"/>
                        <a:buChar char="+"/>
                      </a:pPr>
                      <a:r>
                        <a:rPr lang="en-US" sz="1800" dirty="0"/>
                        <a:t>Extremely customizable</a:t>
                      </a:r>
                    </a:p>
                    <a:p>
                      <a:pPr marL="285750" indent="-285750">
                        <a:buFont typeface=".AppleSystemUIFont"/>
                        <a:buChar char="+"/>
                      </a:pPr>
                      <a:r>
                        <a:rPr lang="en-US" sz="1800" dirty="0"/>
                        <a:t>Huge community of users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.AppleSystemUIFont"/>
                        <a:buChar char="+"/>
                      </a:pPr>
                      <a:r>
                        <a:rPr lang="en-US" sz="1800" dirty="0"/>
                        <a:t>Maybe the most versatile OOP IDE</a:t>
                      </a:r>
                    </a:p>
                    <a:p>
                      <a:pPr marL="285750" indent="-285750">
                        <a:buFont typeface=".AppleSystemUIFont"/>
                        <a:buChar char="+"/>
                      </a:pPr>
                      <a:r>
                        <a:rPr lang="en-US" sz="1800" dirty="0"/>
                        <a:t>Hugely connected with conda</a:t>
                      </a:r>
                    </a:p>
                    <a:p>
                      <a:pPr marL="285750" indent="-285750">
                        <a:buFont typeface=".AppleSystemUIFont"/>
                        <a:buChar char="+"/>
                      </a:pPr>
                      <a:r>
                        <a:rPr lang="en-US" sz="1800" dirty="0"/>
                        <a:t>Full IDE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41037353"/>
                  </a:ext>
                </a:extLst>
              </a:tr>
              <a:tr h="179048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highlight>
                            <a:srgbClr val="FF0000"/>
                          </a:highlight>
                        </a:rPr>
                        <a:t>Cons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dirty="0"/>
                        <a:t>Not many features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dirty="0"/>
                        <a:t>Not very customizable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dirty="0"/>
                        <a:t>Bad Python environment to start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dirty="0"/>
                        <a:t>Needs some work to be useful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dirty="0"/>
                        <a:t>Not a full IDE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dirty="0"/>
                        <a:t>Extremely difficult to learn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dirty="0"/>
                        <a:t>Probably will not work out of the box as you want it to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433472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brand_standards_PPT_template_1W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brand_standards_PPT_template_1W.thmx</Template>
  <TotalTime>1704</TotalTime>
  <Words>262</Words>
  <Application>Microsoft Macintosh PowerPoint</Application>
  <PresentationFormat>On-screen Show (16:9)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ＭＳ Ｐゴシック</vt:lpstr>
      <vt:lpstr>.AppleSystemUIFont</vt:lpstr>
      <vt:lpstr>Arial</vt:lpstr>
      <vt:lpstr>Calibri</vt:lpstr>
      <vt:lpstr>GalaxiePolaris-Bold</vt:lpstr>
      <vt:lpstr>GalaxiePolaris-Book</vt:lpstr>
      <vt:lpstr>GalaxiePolaris-Medium</vt:lpstr>
      <vt:lpstr>Garamond</vt:lpstr>
      <vt:lpstr>brand_standards_PPT_template_1W</vt:lpstr>
      <vt:lpstr>Object Oriented Programming in Python</vt:lpstr>
      <vt:lpstr>PowerPoint Presentation</vt:lpstr>
      <vt:lpstr>POP Example</vt:lpstr>
      <vt:lpstr>Object Oriented Programming</vt:lpstr>
      <vt:lpstr>Simple Python OOP Example</vt:lpstr>
      <vt:lpstr>Comparison</vt:lpstr>
      <vt:lpstr>Reasons to use OOP</vt:lpstr>
      <vt:lpstr>Downfalls of OOP</vt:lpstr>
      <vt:lpstr>Recommendations of IDE’s for OOP</vt:lpstr>
      <vt:lpstr>Questions Before Moving to Jupyter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kcampbe3</dc:creator>
  <cp:lastModifiedBy>Clay Elmore</cp:lastModifiedBy>
  <cp:revision>18</cp:revision>
  <dcterms:created xsi:type="dcterms:W3CDTF">2012-02-06T17:12:11Z</dcterms:created>
  <dcterms:modified xsi:type="dcterms:W3CDTF">2019-02-01T20:59:52Z</dcterms:modified>
</cp:coreProperties>
</file>